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9" r:id="rId2"/>
    <p:sldId id="264" r:id="rId3"/>
    <p:sldId id="265" r:id="rId4"/>
    <p:sldId id="266" r:id="rId5"/>
    <p:sldId id="259" r:id="rId6"/>
    <p:sldId id="260" r:id="rId7"/>
    <p:sldId id="262" r:id="rId8"/>
    <p:sldId id="257" r:id="rId9"/>
    <p:sldId id="258" r:id="rId10"/>
    <p:sldId id="277" r:id="rId11"/>
    <p:sldId id="293" r:id="rId12"/>
    <p:sldId id="256" r:id="rId13"/>
    <p:sldId id="261" r:id="rId14"/>
    <p:sldId id="278" r:id="rId15"/>
    <p:sldId id="263" r:id="rId16"/>
    <p:sldId id="295" r:id="rId17"/>
    <p:sldId id="298" r:id="rId18"/>
    <p:sldId id="274" r:id="rId19"/>
    <p:sldId id="267" r:id="rId20"/>
    <p:sldId id="268" r:id="rId21"/>
    <p:sldId id="269" r:id="rId22"/>
    <p:sldId id="275" r:id="rId23"/>
    <p:sldId id="270" r:id="rId24"/>
    <p:sldId id="271" r:id="rId25"/>
    <p:sldId id="272" r:id="rId26"/>
    <p:sldId id="273" r:id="rId27"/>
    <p:sldId id="294" r:id="rId28"/>
    <p:sldId id="280" r:id="rId29"/>
    <p:sldId id="281" r:id="rId30"/>
    <p:sldId id="282" r:id="rId31"/>
    <p:sldId id="290" r:id="rId32"/>
    <p:sldId id="286" r:id="rId33"/>
    <p:sldId id="283" r:id="rId34"/>
    <p:sldId id="291" r:id="rId35"/>
    <p:sldId id="284" r:id="rId36"/>
    <p:sldId id="285" r:id="rId37"/>
    <p:sldId id="296" r:id="rId38"/>
    <p:sldId id="287" r:id="rId39"/>
    <p:sldId id="292" r:id="rId40"/>
    <p:sldId id="288" r:id="rId41"/>
    <p:sldId id="297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970CBC33-A233-475D-8C93-665F551D3C31}">
          <p14:sldIdLst>
            <p14:sldId id="279"/>
            <p14:sldId id="264"/>
            <p14:sldId id="265"/>
            <p14:sldId id="266"/>
            <p14:sldId id="259"/>
            <p14:sldId id="260"/>
            <p14:sldId id="262"/>
            <p14:sldId id="257"/>
            <p14:sldId id="258"/>
            <p14:sldId id="277"/>
            <p14:sldId id="293"/>
            <p14:sldId id="256"/>
            <p14:sldId id="261"/>
            <p14:sldId id="278"/>
            <p14:sldId id="263"/>
            <p14:sldId id="295"/>
            <p14:sldId id="298"/>
            <p14:sldId id="274"/>
            <p14:sldId id="267"/>
            <p14:sldId id="268"/>
            <p14:sldId id="269"/>
            <p14:sldId id="275"/>
            <p14:sldId id="270"/>
            <p14:sldId id="271"/>
            <p14:sldId id="272"/>
            <p14:sldId id="273"/>
            <p14:sldId id="294"/>
            <p14:sldId id="280"/>
            <p14:sldId id="281"/>
            <p14:sldId id="282"/>
            <p14:sldId id="290"/>
            <p14:sldId id="286"/>
            <p14:sldId id="283"/>
            <p14:sldId id="291"/>
            <p14:sldId id="284"/>
            <p14:sldId id="285"/>
            <p14:sldId id="296"/>
            <p14:sldId id="287"/>
            <p14:sldId id="292"/>
            <p14:sldId id="288"/>
            <p14:sldId id="29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3199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6735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0630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7465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9407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7488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5990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57176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7019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017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15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4280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8531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3839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4980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0213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9695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28BF15F-E062-4576-8354-EE6B3815BAF7}" type="datetimeFigureOut">
              <a:rPr lang="es-MX" smtClean="0"/>
              <a:t>28/02/2020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6D173482-CC06-4FF7-ADAF-3120B93F555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57961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admin.transparencia.tepic.gob.mx/login.php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E4ADD0-6E6B-4E61-ADCB-32F5267C4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6254" y="2476500"/>
            <a:ext cx="7419491" cy="190500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8000" dirty="0">
                <a:solidFill>
                  <a:srgbClr val="FFFF00"/>
                </a:solidFill>
              </a:rPr>
              <a:t>Capacitación 2020</a:t>
            </a:r>
          </a:p>
        </p:txBody>
      </p:sp>
    </p:spTree>
    <p:extLst>
      <p:ext uri="{BB962C8B-B14F-4D97-AF65-F5344CB8AC3E}">
        <p14:creationId xmlns:p14="http://schemas.microsoft.com/office/powerpoint/2010/main" val="369123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738448B-B8F8-416D-A569-EB31729C10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05" t="32842" r="7446" b="8869"/>
          <a:stretch/>
        </p:blipFill>
        <p:spPr>
          <a:xfrm>
            <a:off x="1" y="0"/>
            <a:ext cx="12192000" cy="4752967"/>
          </a:xfrm>
          <a:prstGeom prst="rect">
            <a:avLst/>
          </a:prstGeom>
        </p:spPr>
      </p:pic>
      <p:pic>
        <p:nvPicPr>
          <p:cNvPr id="8" name="Picture 4" descr="Imagen relacionada">
            <a:extLst>
              <a:ext uri="{FF2B5EF4-FFF2-40B4-BE49-F238E27FC236}">
                <a16:creationId xmlns:a16="http://schemas.microsoft.com/office/drawing/2014/main" id="{A6BD8DBE-9F37-41D3-84DE-7036B4D74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7222" y1="40806" x2="57222" y2="40806"/>
                        <a14:foregroundMark x1="67444" y1="42581" x2="71889" y2="49194"/>
                        <a14:foregroundMark x1="71889" y1="49194" x2="72444" y2="53710"/>
                        <a14:foregroundMark x1="59778" y1="56290" x2="62222" y2="65645"/>
                        <a14:foregroundMark x1="62222" y1="65645" x2="66556" y2="73387"/>
                        <a14:foregroundMark x1="66556" y1="73387" x2="66889" y2="74516"/>
                        <a14:foregroundMark x1="70444" y1="76129" x2="84222" y2="77903"/>
                        <a14:foregroundMark x1="84222" y1="77903" x2="87556" y2="68871"/>
                        <a14:foregroundMark x1="87556" y1="68871" x2="85667" y2="37419"/>
                        <a14:foregroundMark x1="65444" y1="55645" x2="68667" y2="63065"/>
                        <a14:foregroundMark x1="68667" y1="63065" x2="69000" y2="63226"/>
                        <a14:foregroundMark x1="80778" y1="48548" x2="71778" y2="68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649"/>
          <a:stretch/>
        </p:blipFill>
        <p:spPr bwMode="auto">
          <a:xfrm>
            <a:off x="0" y="4357782"/>
            <a:ext cx="2385393" cy="250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3BB72A81-7CE5-431E-B0CE-E0F5613D8F3A}"/>
              </a:ext>
            </a:extLst>
          </p:cNvPr>
          <p:cNvSpPr txBox="1">
            <a:spLocks/>
          </p:cNvSpPr>
          <p:nvPr/>
        </p:nvSpPr>
        <p:spPr>
          <a:xfrm>
            <a:off x="2213113" y="4929809"/>
            <a:ext cx="9787999" cy="19281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MX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 Incorrecto llenar espacios que si no hay información se tienen que quedar en blanco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A240FA2-7F2E-4409-96A7-9D88781CE6DC}"/>
              </a:ext>
            </a:extLst>
          </p:cNvPr>
          <p:cNvSpPr txBox="1"/>
          <p:nvPr/>
        </p:nvSpPr>
        <p:spPr>
          <a:xfrm>
            <a:off x="5512905" y="832172"/>
            <a:ext cx="178904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0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459845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magen relacionada">
            <a:extLst>
              <a:ext uri="{FF2B5EF4-FFF2-40B4-BE49-F238E27FC236}">
                <a16:creationId xmlns:a16="http://schemas.microsoft.com/office/drawing/2014/main" id="{A6BD8DBE-9F37-41D3-84DE-7036B4D74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7222" y1="40806" x2="57222" y2="40806"/>
                        <a14:foregroundMark x1="67444" y1="42581" x2="71889" y2="49194"/>
                        <a14:foregroundMark x1="71889" y1="49194" x2="72444" y2="53710"/>
                        <a14:foregroundMark x1="59778" y1="56290" x2="62222" y2="65645"/>
                        <a14:foregroundMark x1="62222" y1="65645" x2="66556" y2="73387"/>
                        <a14:foregroundMark x1="66556" y1="73387" x2="66889" y2="74516"/>
                        <a14:foregroundMark x1="70444" y1="76129" x2="84222" y2="77903"/>
                        <a14:foregroundMark x1="84222" y1="77903" x2="87556" y2="68871"/>
                        <a14:foregroundMark x1="87556" y1="68871" x2="85667" y2="37419"/>
                        <a14:foregroundMark x1="65444" y1="55645" x2="68667" y2="63065"/>
                        <a14:foregroundMark x1="68667" y1="63065" x2="69000" y2="63226"/>
                        <a14:foregroundMark x1="80778" y1="48548" x2="71778" y2="68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649"/>
          <a:stretch/>
        </p:blipFill>
        <p:spPr bwMode="auto">
          <a:xfrm>
            <a:off x="190888" y="4619656"/>
            <a:ext cx="2107097" cy="220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3BB72A81-7CE5-431E-B0CE-E0F5613D8F3A}"/>
              </a:ext>
            </a:extLst>
          </p:cNvPr>
          <p:cNvSpPr txBox="1">
            <a:spLocks/>
          </p:cNvSpPr>
          <p:nvPr/>
        </p:nvSpPr>
        <p:spPr>
          <a:xfrm>
            <a:off x="2213113" y="5194852"/>
            <a:ext cx="9787999" cy="1663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MX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se debe arrastrar caracteres de fecha o de valor numérico ya que provocara que el dato sea ascendente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21EE7C6-DFD6-4E50-8618-A8523709B8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7170" b="5679"/>
          <a:stretch/>
        </p:blipFill>
        <p:spPr>
          <a:xfrm>
            <a:off x="0" y="29818"/>
            <a:ext cx="12192000" cy="516503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ACDC0F9-5800-4C2B-A543-749A9B9BFA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794" y="2314161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316549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27279B3A-7C31-49D7-A1F6-4FD61A91A0E1}"/>
              </a:ext>
            </a:extLst>
          </p:cNvPr>
          <p:cNvSpPr txBox="1"/>
          <p:nvPr/>
        </p:nvSpPr>
        <p:spPr>
          <a:xfrm>
            <a:off x="4306953" y="1654931"/>
            <a:ext cx="76306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Se pone la fecha del periodo que se informa (trimestral, semestral o anual) según sea el caso.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20CFDB30-2924-4D7D-82B5-743C883B1D4C}"/>
              </a:ext>
            </a:extLst>
          </p:cNvPr>
          <p:cNvSpPr txBox="1">
            <a:spLocks/>
          </p:cNvSpPr>
          <p:nvPr/>
        </p:nvSpPr>
        <p:spPr>
          <a:xfrm>
            <a:off x="3071190" y="204437"/>
            <a:ext cx="82130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es-MX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Modo correcto del llenado para el campo de fechas de los periodos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0DB710D-E92F-41C7-9B4E-1B94B7A611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508" b="5872"/>
          <a:stretch/>
        </p:blipFill>
        <p:spPr>
          <a:xfrm>
            <a:off x="0" y="2662298"/>
            <a:ext cx="12192000" cy="4182450"/>
          </a:xfrm>
          <a:prstGeom prst="rect">
            <a:avLst/>
          </a:prstGeom>
        </p:spPr>
      </p:pic>
      <p:pic>
        <p:nvPicPr>
          <p:cNvPr id="12" name="Picture 4" descr="Imagen relacionada">
            <a:extLst>
              <a:ext uri="{FF2B5EF4-FFF2-40B4-BE49-F238E27FC236}">
                <a16:creationId xmlns:a16="http://schemas.microsoft.com/office/drawing/2014/main" id="{F6228457-42B7-43B5-B1C1-714CC69260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7222" y1="40806" x2="57222" y2="40806"/>
                        <a14:foregroundMark x1="67444" y1="42581" x2="71889" y2="49194"/>
                        <a14:foregroundMark x1="71889" y1="49194" x2="72444" y2="53710"/>
                        <a14:foregroundMark x1="59778" y1="56290" x2="62222" y2="65645"/>
                        <a14:foregroundMark x1="62222" y1="65645" x2="66556" y2="73387"/>
                        <a14:foregroundMark x1="66556" y1="73387" x2="66889" y2="74516"/>
                        <a14:foregroundMark x1="70444" y1="76129" x2="84222" y2="77903"/>
                        <a14:foregroundMark x1="84222" y1="77903" x2="87556" y2="68871"/>
                        <a14:foregroundMark x1="87556" y1="68871" x2="85667" y2="37419"/>
                        <a14:foregroundMark x1="65444" y1="55645" x2="68667" y2="63065"/>
                        <a14:foregroundMark x1="68667" y1="63065" x2="69000" y2="63226"/>
                        <a14:foregroundMark x1="80778" y1="48548" x2="71778" y2="68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01"/>
          <a:stretch/>
        </p:blipFill>
        <p:spPr bwMode="auto">
          <a:xfrm>
            <a:off x="485273" y="-166443"/>
            <a:ext cx="2466275" cy="259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1C47E7A-2F3C-439B-BE40-6A5C081F7533}"/>
              </a:ext>
            </a:extLst>
          </p:cNvPr>
          <p:cNvSpPr txBox="1"/>
          <p:nvPr/>
        </p:nvSpPr>
        <p:spPr>
          <a:xfrm>
            <a:off x="4518992" y="4371822"/>
            <a:ext cx="6504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</a:rPr>
              <a:t>Ojo con el segundo trimestre no hay 31 de junio.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65F88E1-160D-476C-920D-C1351C2E8FC2}"/>
              </a:ext>
            </a:extLst>
          </p:cNvPr>
          <p:cNvSpPr txBox="1"/>
          <p:nvPr/>
        </p:nvSpPr>
        <p:spPr>
          <a:xfrm>
            <a:off x="4686387" y="4008902"/>
            <a:ext cx="1992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</a:rPr>
              <a:t>01/04/2019</a:t>
            </a:r>
          </a:p>
          <a:p>
            <a:endParaRPr lang="es-MX" b="1" dirty="0">
              <a:solidFill>
                <a:schemeClr val="bg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1689891-1A6C-4D9D-9CDA-279167D6B34C}"/>
              </a:ext>
            </a:extLst>
          </p:cNvPr>
          <p:cNvSpPr txBox="1"/>
          <p:nvPr/>
        </p:nvSpPr>
        <p:spPr>
          <a:xfrm>
            <a:off x="9291517" y="4008901"/>
            <a:ext cx="1992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</a:rPr>
              <a:t>30/06/2019</a:t>
            </a:r>
          </a:p>
          <a:p>
            <a:endParaRPr lang="es-MX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28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59A901-0EE6-45F2-9B54-B42E738A2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713" y="4804878"/>
            <a:ext cx="9210261" cy="154648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2800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Manera correcta de llenar el campo de: </a:t>
            </a:r>
            <a:br>
              <a:rPr lang="en-US" sz="2800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“Área(s) responsable(s) que genera(n), posee(n), publica(n) y actualizan la información”</a:t>
            </a:r>
          </a:p>
        </p:txBody>
      </p:sp>
      <p:pic>
        <p:nvPicPr>
          <p:cNvPr id="5" name="Picture 4" descr="Imagen relacionada">
            <a:extLst>
              <a:ext uri="{FF2B5EF4-FFF2-40B4-BE49-F238E27FC236}">
                <a16:creationId xmlns:a16="http://schemas.microsoft.com/office/drawing/2014/main" id="{4DABEC81-526E-412F-BE1D-A3A399AA52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7222" y1="40806" x2="57222" y2="40806"/>
                        <a14:foregroundMark x1="67444" y1="42581" x2="71889" y2="49194"/>
                        <a14:foregroundMark x1="71889" y1="49194" x2="72444" y2="53710"/>
                        <a14:foregroundMark x1="59778" y1="56290" x2="62222" y2="65645"/>
                        <a14:foregroundMark x1="62222" y1="65645" x2="66556" y2="73387"/>
                        <a14:foregroundMark x1="66556" y1="73387" x2="66889" y2="74516"/>
                        <a14:foregroundMark x1="70444" y1="76129" x2="84222" y2="77903"/>
                        <a14:foregroundMark x1="84222" y1="77903" x2="87556" y2="68871"/>
                        <a14:foregroundMark x1="87556" y1="68871" x2="85667" y2="37419"/>
                        <a14:foregroundMark x1="65444" y1="55645" x2="68667" y2="63065"/>
                        <a14:foregroundMark x1="68667" y1="63065" x2="69000" y2="63226"/>
                        <a14:foregroundMark x1="80778" y1="48548" x2="71778" y2="68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01"/>
          <a:stretch/>
        </p:blipFill>
        <p:spPr bwMode="auto">
          <a:xfrm>
            <a:off x="558833" y="4361797"/>
            <a:ext cx="2369897" cy="249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CA3400D-CE5C-4C15-8271-9C78BA5DC38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2452" b="5820"/>
          <a:stretch/>
        </p:blipFill>
        <p:spPr>
          <a:xfrm>
            <a:off x="0" y="0"/>
            <a:ext cx="12192000" cy="480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8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59A901-0EE6-45F2-9B54-B42E738A2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028" y="5260110"/>
            <a:ext cx="8415130" cy="93122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800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Manera correcta de llenar el campo de: </a:t>
            </a:r>
            <a:br>
              <a:rPr lang="en-US" sz="2800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b="1" dirty="0" err="1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Fecha</a:t>
            </a: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b="1" dirty="0" err="1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actualizacion</a:t>
            </a: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800" b="1" dirty="0" err="1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validacion</a:t>
            </a: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pic>
        <p:nvPicPr>
          <p:cNvPr id="5" name="Picture 4" descr="Imagen relacionada">
            <a:extLst>
              <a:ext uri="{FF2B5EF4-FFF2-40B4-BE49-F238E27FC236}">
                <a16:creationId xmlns:a16="http://schemas.microsoft.com/office/drawing/2014/main" id="{4DABEC81-526E-412F-BE1D-A3A399AA52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7222" y1="40806" x2="57222" y2="40806"/>
                        <a14:foregroundMark x1="67444" y1="42581" x2="71889" y2="49194"/>
                        <a14:foregroundMark x1="71889" y1="49194" x2="72444" y2="53710"/>
                        <a14:foregroundMark x1="59778" y1="56290" x2="62222" y2="65645"/>
                        <a14:foregroundMark x1="62222" y1="65645" x2="66556" y2="73387"/>
                        <a14:foregroundMark x1="66556" y1="73387" x2="66889" y2="74516"/>
                        <a14:foregroundMark x1="70444" y1="76129" x2="84222" y2="77903"/>
                        <a14:foregroundMark x1="84222" y1="77903" x2="87556" y2="68871"/>
                        <a14:foregroundMark x1="87556" y1="68871" x2="85667" y2="37419"/>
                        <a14:foregroundMark x1="65444" y1="55645" x2="68667" y2="63065"/>
                        <a14:foregroundMark x1="68667" y1="63065" x2="69000" y2="63226"/>
                        <a14:foregroundMark x1="80778" y1="48548" x2="71778" y2="68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01"/>
          <a:stretch/>
        </p:blipFill>
        <p:spPr bwMode="auto">
          <a:xfrm>
            <a:off x="611842" y="4422759"/>
            <a:ext cx="2172105" cy="228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CA3400D-CE5C-4C15-8271-9C78BA5DC3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2452" b="5820"/>
          <a:stretch/>
        </p:blipFill>
        <p:spPr>
          <a:xfrm>
            <a:off x="0" y="281354"/>
            <a:ext cx="12192000" cy="445945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575E9B5-7173-4265-8F6D-8A47D625D8A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369" t="34582" r="8805" b="9494"/>
          <a:stretch/>
        </p:blipFill>
        <p:spPr>
          <a:xfrm>
            <a:off x="0" y="0"/>
            <a:ext cx="12192000" cy="474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1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20D5E5-3D3E-498D-9B77-70BB80299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014" y="100487"/>
            <a:ext cx="8429971" cy="1423513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Campo fecha de actualización y validación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8061D60-4C75-462B-B110-EDEC9CF258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86" b="5775"/>
          <a:stretch/>
        </p:blipFill>
        <p:spPr>
          <a:xfrm>
            <a:off x="0" y="1391478"/>
            <a:ext cx="12192000" cy="546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7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D2F053-545B-4381-8312-1AC1DF4DEE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FFEBEFD-5159-4540-8E7A-D6B1D50EF8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62" t="48356" r="13587" b="6066"/>
          <a:stretch/>
        </p:blipFill>
        <p:spPr>
          <a:xfrm>
            <a:off x="67986" y="1749288"/>
            <a:ext cx="12071006" cy="5042452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4C5D1F44-A09A-4D77-80B5-9FF86F33B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10" y="176686"/>
            <a:ext cx="11728173" cy="1423513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 correcta de poner las fechas del periodo con la validación y actualización</a:t>
            </a:r>
          </a:p>
        </p:txBody>
      </p:sp>
    </p:spTree>
    <p:extLst>
      <p:ext uri="{BB962C8B-B14F-4D97-AF65-F5344CB8AC3E}">
        <p14:creationId xmlns:p14="http://schemas.microsoft.com/office/powerpoint/2010/main" val="2028297082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8022FC-8C41-4501-97DB-FA3C26348A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9862" y="722243"/>
            <a:ext cx="9072276" cy="1825487"/>
          </a:xfrm>
        </p:spPr>
        <p:txBody>
          <a:bodyPr>
            <a:noAutofit/>
          </a:bodyPr>
          <a:lstStyle/>
          <a:p>
            <a:r>
              <a:rPr lang="es-MX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Identificación de Errores al cargar formatos</a:t>
            </a:r>
          </a:p>
        </p:txBody>
      </p:sp>
      <p:pic>
        <p:nvPicPr>
          <p:cNvPr id="1028" name="Picture 4" descr="Imagen relacionada">
            <a:extLst>
              <a:ext uri="{FF2B5EF4-FFF2-40B4-BE49-F238E27FC236}">
                <a16:creationId xmlns:a16="http://schemas.microsoft.com/office/drawing/2014/main" id="{206A3049-4188-4299-B112-58C84B98CF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7222" y1="40806" x2="57222" y2="40806"/>
                        <a14:foregroundMark x1="67444" y1="42581" x2="71889" y2="49194"/>
                        <a14:foregroundMark x1="71889" y1="49194" x2="72444" y2="53710"/>
                        <a14:foregroundMark x1="59778" y1="56290" x2="62222" y2="65645"/>
                        <a14:foregroundMark x1="62222" y1="65645" x2="66556" y2="73387"/>
                        <a14:foregroundMark x1="66556" y1="73387" x2="66889" y2="74516"/>
                        <a14:foregroundMark x1="70444" y1="76129" x2="84222" y2="77903"/>
                        <a14:foregroundMark x1="84222" y1="77903" x2="87556" y2="68871"/>
                        <a14:foregroundMark x1="87556" y1="68871" x2="85667" y2="37419"/>
                        <a14:foregroundMark x1="65444" y1="55645" x2="68667" y2="63065"/>
                        <a14:foregroundMark x1="68667" y1="63065" x2="69000" y2="63226"/>
                        <a14:foregroundMark x1="80778" y1="48548" x2="71778" y2="68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3" t="25851" r="52522" b="11231"/>
          <a:stretch/>
        </p:blipFill>
        <p:spPr bwMode="auto">
          <a:xfrm>
            <a:off x="3896139" y="2665344"/>
            <a:ext cx="4399721" cy="3289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754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CF3D80-74D2-4467-93FE-69F87ECC8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2D98940-2665-473F-B046-DFECE18FC357}"/>
              </a:ext>
            </a:extLst>
          </p:cNvPr>
          <p:cNvSpPr txBox="1">
            <a:spLocks/>
          </p:cNvSpPr>
          <p:nvPr/>
        </p:nvSpPr>
        <p:spPr>
          <a:xfrm>
            <a:off x="1141413" y="210658"/>
            <a:ext cx="9905998" cy="769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Identificación de algunos errores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05D1317-1DB0-4AC8-B211-3C1AB725AE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802" b="6259"/>
          <a:stretch/>
        </p:blipFill>
        <p:spPr>
          <a:xfrm>
            <a:off x="0" y="1066800"/>
            <a:ext cx="12191999" cy="579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4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93DB29-B1E8-4761-BF4E-14E1DDF23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74421"/>
            <a:ext cx="9905998" cy="769034"/>
          </a:xfrm>
        </p:spPr>
        <p:txBody>
          <a:bodyPr>
            <a:normAutofit/>
          </a:bodyPr>
          <a:lstStyle/>
          <a:p>
            <a:r>
              <a:rPr lang="es-MX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Identificación de algunos errores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E2D946C-CBDD-4DE8-AB21-F77D3C8859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8" t="49045" r="7812" b="5003"/>
          <a:stretch/>
        </p:blipFill>
        <p:spPr>
          <a:xfrm>
            <a:off x="0" y="1378225"/>
            <a:ext cx="12177130" cy="547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69D1D3-4B96-4254-925C-AF4E180B2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008" y="313949"/>
            <a:ext cx="8191979" cy="1134794"/>
          </a:xfrm>
        </p:spPr>
        <p:txBody>
          <a:bodyPr>
            <a:normAutofit fontScale="90000"/>
          </a:bodyPr>
          <a:lstStyle/>
          <a:p>
            <a:r>
              <a:rPr lang="es-MX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Archivos para el 2017 hacia atrás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A21377C-46EC-4C17-B4EA-4FA660BBA2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982" r="9565" b="8385"/>
          <a:stretch/>
        </p:blipFill>
        <p:spPr>
          <a:xfrm>
            <a:off x="0" y="1358348"/>
            <a:ext cx="12192000" cy="5499652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D32430DE-285D-4ED9-8D72-A5B46DFA5F56}"/>
              </a:ext>
            </a:extLst>
          </p:cNvPr>
          <p:cNvSpPr/>
          <p:nvPr/>
        </p:nvSpPr>
        <p:spPr>
          <a:xfrm>
            <a:off x="8415133" y="3816625"/>
            <a:ext cx="1351721" cy="27829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9DD3C50-ED97-4D57-A7A0-0224101EB1F1}"/>
              </a:ext>
            </a:extLst>
          </p:cNvPr>
          <p:cNvSpPr/>
          <p:nvPr/>
        </p:nvSpPr>
        <p:spPr>
          <a:xfrm>
            <a:off x="2398644" y="3829877"/>
            <a:ext cx="1815548" cy="159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304221-4FF0-44D7-894A-80C5651061CE}"/>
              </a:ext>
            </a:extLst>
          </p:cNvPr>
          <p:cNvSpPr txBox="1"/>
          <p:nvPr/>
        </p:nvSpPr>
        <p:spPr>
          <a:xfrm>
            <a:off x="8388631" y="4147929"/>
            <a:ext cx="2876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Esta normatividad solo es de conservación, </a:t>
            </a:r>
          </a:p>
          <a:p>
            <a:r>
              <a:rPr lang="es-MX" b="1" dirty="0">
                <a:solidFill>
                  <a:srgbClr val="FF0000"/>
                </a:solidFill>
              </a:rPr>
              <a:t>ya no se usara </a:t>
            </a:r>
          </a:p>
        </p:txBody>
      </p:sp>
    </p:spTree>
    <p:extLst>
      <p:ext uri="{BB962C8B-B14F-4D97-AF65-F5344CB8AC3E}">
        <p14:creationId xmlns:p14="http://schemas.microsoft.com/office/powerpoint/2010/main" val="53551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93DB29-B1E8-4761-BF4E-14E1DDF23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8404"/>
            <a:ext cx="9905998" cy="769034"/>
          </a:xfrm>
        </p:spPr>
        <p:txBody>
          <a:bodyPr>
            <a:normAutofit/>
          </a:bodyPr>
          <a:lstStyle/>
          <a:p>
            <a:r>
              <a:rPr lang="es-MX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Identificación de algunos errores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9297A36-6D3C-40C5-A8A9-8788A431CE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733" r="4690" b="6030"/>
          <a:stretch/>
        </p:blipFill>
        <p:spPr>
          <a:xfrm>
            <a:off x="0" y="1113181"/>
            <a:ext cx="12192000" cy="574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319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93DB29-B1E8-4761-BF4E-14E1DDF23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10658"/>
            <a:ext cx="9905998" cy="769034"/>
          </a:xfrm>
        </p:spPr>
        <p:txBody>
          <a:bodyPr>
            <a:normAutofit/>
          </a:bodyPr>
          <a:lstStyle/>
          <a:p>
            <a:r>
              <a:rPr lang="es-MX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Identificación de algunos errores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1B7D67D-4BE0-4674-BB20-FC71CE8FB5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413" r="6842" b="6440"/>
          <a:stretch/>
        </p:blipFill>
        <p:spPr>
          <a:xfrm>
            <a:off x="0" y="1272208"/>
            <a:ext cx="12192000" cy="558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605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4CAE17-E1FB-43C0-8E99-A00FFFFDD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89EA16E-A6E4-460D-A17A-5CCB41029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210658"/>
            <a:ext cx="9905998" cy="769034"/>
          </a:xfrm>
        </p:spPr>
        <p:txBody>
          <a:bodyPr>
            <a:normAutofit/>
          </a:bodyPr>
          <a:lstStyle/>
          <a:p>
            <a:r>
              <a:rPr lang="es-MX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Identificación de algunos errores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8BFD6DC-3C25-4A11-9DE1-3997134C50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15" t="48341" r="5269" b="11366"/>
          <a:stretch/>
        </p:blipFill>
        <p:spPr>
          <a:xfrm>
            <a:off x="0" y="1341780"/>
            <a:ext cx="12192000" cy="554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78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4DDC669-8080-4A4B-B227-E6DC25A2D5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375" b="5414"/>
          <a:stretch/>
        </p:blipFill>
        <p:spPr>
          <a:xfrm>
            <a:off x="106419" y="1309875"/>
            <a:ext cx="11979160" cy="532941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A022584-7AF3-4C14-9C67-E4CCA9A506E2}"/>
              </a:ext>
            </a:extLst>
          </p:cNvPr>
          <p:cNvSpPr txBox="1"/>
          <p:nvPr/>
        </p:nvSpPr>
        <p:spPr>
          <a:xfrm>
            <a:off x="4638261" y="664902"/>
            <a:ext cx="24481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Hoja Principal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33356D1-6DBA-46D9-985D-15FB80F715F6}"/>
              </a:ext>
            </a:extLst>
          </p:cNvPr>
          <p:cNvSpPr txBox="1">
            <a:spLocks/>
          </p:cNvSpPr>
          <p:nvPr/>
        </p:nvSpPr>
        <p:spPr>
          <a:xfrm>
            <a:off x="2491407" y="19929"/>
            <a:ext cx="7209183" cy="6449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Campo tabla  relacionar 1 a 1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AC3F047-24A9-45D3-B363-4598F8E089A2}"/>
              </a:ext>
            </a:extLst>
          </p:cNvPr>
          <p:cNvSpPr txBox="1"/>
          <p:nvPr/>
        </p:nvSpPr>
        <p:spPr>
          <a:xfrm>
            <a:off x="3321367" y="4099987"/>
            <a:ext cx="5624475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00B0F0"/>
                </a:solidFill>
              </a:rPr>
              <a:t>Ponemos 1 en la hoja principal o el numero que gusten, tomando el ejemplo de la imagen el 1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5A9B91E3-74EE-4E8E-9599-CF09BBE1F366}"/>
              </a:ext>
            </a:extLst>
          </p:cNvPr>
          <p:cNvSpPr/>
          <p:nvPr/>
        </p:nvSpPr>
        <p:spPr>
          <a:xfrm>
            <a:off x="403761" y="2832159"/>
            <a:ext cx="11459688" cy="622855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0749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9E65BA-47F8-4B30-BA47-B3470BC5F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9817" y="44140"/>
            <a:ext cx="7209183" cy="644973"/>
          </a:xfrm>
        </p:spPr>
        <p:txBody>
          <a:bodyPr>
            <a:normAutofit fontScale="90000"/>
          </a:bodyPr>
          <a:lstStyle/>
          <a:p>
            <a:r>
              <a:rPr lang="es-MX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Campo tabla  relacionar 1 a 1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200061-F1CE-424C-96B4-F041196BC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77A832C-82B7-40F1-A0E4-08C5E512D6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847" b="8385"/>
          <a:stretch/>
        </p:blipFill>
        <p:spPr>
          <a:xfrm>
            <a:off x="213432" y="1359187"/>
            <a:ext cx="11735456" cy="529564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C569D94-EC95-4033-875C-3A0A3B8F28D8}"/>
              </a:ext>
            </a:extLst>
          </p:cNvPr>
          <p:cNvSpPr txBox="1"/>
          <p:nvPr/>
        </p:nvSpPr>
        <p:spPr>
          <a:xfrm>
            <a:off x="5507965" y="689113"/>
            <a:ext cx="1172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Tabla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F5DF2DC7-EA1D-472B-B39F-294F7279FD9F}"/>
              </a:ext>
            </a:extLst>
          </p:cNvPr>
          <p:cNvSpPr/>
          <p:nvPr/>
        </p:nvSpPr>
        <p:spPr>
          <a:xfrm>
            <a:off x="629392" y="2208810"/>
            <a:ext cx="11174681" cy="45819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D0DAA9A-9CD7-46E0-9993-B604693E644C}"/>
              </a:ext>
            </a:extLst>
          </p:cNvPr>
          <p:cNvSpPr txBox="1"/>
          <p:nvPr/>
        </p:nvSpPr>
        <p:spPr>
          <a:xfrm>
            <a:off x="3884390" y="3200122"/>
            <a:ext cx="754135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 hoja tipo tabla se lo asignamos al registro que este relacionado con el de la ahoja principal en este ejemplo el 1</a:t>
            </a:r>
          </a:p>
        </p:txBody>
      </p:sp>
    </p:spTree>
    <p:extLst>
      <p:ext uri="{BB962C8B-B14F-4D97-AF65-F5344CB8AC3E}">
        <p14:creationId xmlns:p14="http://schemas.microsoft.com/office/powerpoint/2010/main" val="403376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17EA56-688C-49C7-8BB0-395255FA0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8936EEA-4196-4190-A923-2039BE814D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002" b="5485"/>
          <a:stretch/>
        </p:blipFill>
        <p:spPr>
          <a:xfrm>
            <a:off x="0" y="1185132"/>
            <a:ext cx="12192000" cy="5672868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3AE6BE02-DFF9-4026-B3EF-04479250F6EA}"/>
              </a:ext>
            </a:extLst>
          </p:cNvPr>
          <p:cNvSpPr txBox="1">
            <a:spLocks/>
          </p:cNvSpPr>
          <p:nvPr/>
        </p:nvSpPr>
        <p:spPr>
          <a:xfrm>
            <a:off x="2489819" y="12743"/>
            <a:ext cx="7209183" cy="6449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Campo tabla  relacionar 1 a Varios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55D9B0A-6BBC-4881-8FA8-9C225057CD6F}"/>
              </a:ext>
            </a:extLst>
          </p:cNvPr>
          <p:cNvSpPr txBox="1"/>
          <p:nvPr/>
        </p:nvSpPr>
        <p:spPr>
          <a:xfrm>
            <a:off x="4870358" y="540159"/>
            <a:ext cx="24481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Hoja Principal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D412A277-3511-4646-95A4-A2A47948CA39}"/>
              </a:ext>
            </a:extLst>
          </p:cNvPr>
          <p:cNvSpPr/>
          <p:nvPr/>
        </p:nvSpPr>
        <p:spPr>
          <a:xfrm>
            <a:off x="225631" y="2054431"/>
            <a:ext cx="11756572" cy="612568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C00000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0DA7EAF-D2BA-48DF-B40E-AA88757C774B}"/>
              </a:ext>
            </a:extLst>
          </p:cNvPr>
          <p:cNvSpPr/>
          <p:nvPr/>
        </p:nvSpPr>
        <p:spPr>
          <a:xfrm>
            <a:off x="4085111" y="5201392"/>
            <a:ext cx="7243949" cy="8312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5FB6549-54C2-4BCB-A5E8-63ABE20B1D14}"/>
              </a:ext>
            </a:extLst>
          </p:cNvPr>
          <p:cNvSpPr/>
          <p:nvPr/>
        </p:nvSpPr>
        <p:spPr>
          <a:xfrm>
            <a:off x="4050959" y="4434515"/>
            <a:ext cx="7243949" cy="8312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F604618-6EBE-4C62-8090-00B090AEB34F}"/>
              </a:ext>
            </a:extLst>
          </p:cNvPr>
          <p:cNvSpPr/>
          <p:nvPr/>
        </p:nvSpPr>
        <p:spPr>
          <a:xfrm>
            <a:off x="4025736" y="4476078"/>
            <a:ext cx="45719" cy="80844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BF78491-6725-4ABF-9BAA-C72A26CCE741}"/>
              </a:ext>
            </a:extLst>
          </p:cNvPr>
          <p:cNvSpPr/>
          <p:nvPr/>
        </p:nvSpPr>
        <p:spPr>
          <a:xfrm>
            <a:off x="11342716" y="4404366"/>
            <a:ext cx="45719" cy="80844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5995E49-7832-4F10-ACD8-B2E27AD8925B}"/>
              </a:ext>
            </a:extLst>
          </p:cNvPr>
          <p:cNvSpPr txBox="1"/>
          <p:nvPr/>
        </p:nvSpPr>
        <p:spPr>
          <a:xfrm>
            <a:off x="4858428" y="3568137"/>
            <a:ext cx="5176695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C00000"/>
                </a:solidFill>
              </a:rPr>
              <a:t>Ponemos 19 en la hoja principal o el numero que gusten, tomando el ejemplo de la imagen</a:t>
            </a:r>
          </a:p>
        </p:txBody>
      </p:sp>
    </p:spTree>
    <p:extLst>
      <p:ext uri="{BB962C8B-B14F-4D97-AF65-F5344CB8AC3E}">
        <p14:creationId xmlns:p14="http://schemas.microsoft.com/office/powerpoint/2010/main" val="281022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0EE542-1B0E-428B-8915-9EA38665C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16FF48C-C02D-4383-B065-2E763AA65E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249" b="5208"/>
          <a:stretch/>
        </p:blipFill>
        <p:spPr>
          <a:xfrm>
            <a:off x="0" y="1185817"/>
            <a:ext cx="12192000" cy="5672184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F82A5EF7-5573-4C1B-B86F-86D0EA57B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3573" y="-17636"/>
            <a:ext cx="7141676" cy="644973"/>
          </a:xfrm>
        </p:spPr>
        <p:txBody>
          <a:bodyPr>
            <a:normAutofit/>
          </a:bodyPr>
          <a:lstStyle/>
          <a:p>
            <a:r>
              <a:rPr lang="es-MX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Campo tabla  relacionar 1 a Varios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969663C-B43A-45E4-AB26-4C98DBBD864E}"/>
              </a:ext>
            </a:extLst>
          </p:cNvPr>
          <p:cNvSpPr txBox="1"/>
          <p:nvPr/>
        </p:nvSpPr>
        <p:spPr>
          <a:xfrm>
            <a:off x="5507968" y="540844"/>
            <a:ext cx="1172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Tabla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AF222FA7-3C21-44C0-AA52-FC9B353ABABF}"/>
              </a:ext>
            </a:extLst>
          </p:cNvPr>
          <p:cNvSpPr/>
          <p:nvPr/>
        </p:nvSpPr>
        <p:spPr>
          <a:xfrm>
            <a:off x="225631" y="1684097"/>
            <a:ext cx="11756572" cy="4526697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C00000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F0B8BAA-42FC-48C6-A67D-55EE2E4AD73B}"/>
              </a:ext>
            </a:extLst>
          </p:cNvPr>
          <p:cNvSpPr txBox="1"/>
          <p:nvPr/>
        </p:nvSpPr>
        <p:spPr>
          <a:xfrm>
            <a:off x="7522498" y="2252194"/>
            <a:ext cx="4564604" cy="35394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 hoja tipo tabla, le asignamos los registros que están relacionados con el que pusimos en la hoja principal que fue el 19 </a:t>
            </a:r>
          </a:p>
        </p:txBody>
      </p:sp>
    </p:spTree>
    <p:extLst>
      <p:ext uri="{BB962C8B-B14F-4D97-AF65-F5344CB8AC3E}">
        <p14:creationId xmlns:p14="http://schemas.microsoft.com/office/powerpoint/2010/main" val="106097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5059860-9E4D-476C-8A43-6ECEECEEEA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21" t="16796" r="13587" b="5099"/>
          <a:stretch/>
        </p:blipFill>
        <p:spPr>
          <a:xfrm>
            <a:off x="0" y="826120"/>
            <a:ext cx="12192000" cy="6091812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E66047EA-63BB-4E3F-891F-6F7DE1FC7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8632" y="79512"/>
            <a:ext cx="8014735" cy="644973"/>
          </a:xfrm>
        </p:spPr>
        <p:txBody>
          <a:bodyPr>
            <a:normAutofit fontScale="90000"/>
          </a:bodyPr>
          <a:lstStyle/>
          <a:p>
            <a:r>
              <a:rPr lang="es-MX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Revisar la conservación de la informacion</a:t>
            </a:r>
          </a:p>
        </p:txBody>
      </p:sp>
    </p:spTree>
    <p:extLst>
      <p:ext uri="{BB962C8B-B14F-4D97-AF65-F5344CB8AC3E}">
        <p14:creationId xmlns:p14="http://schemas.microsoft.com/office/powerpoint/2010/main" val="349306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6A8AD4-CB5C-4E6C-8CEF-C9558F4ED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400" b="1" dirty="0"/>
              <a:t>Creación de </a:t>
            </a:r>
            <a:r>
              <a:rPr lang="es-MX" sz="4400" b="1" dirty="0" err="1"/>
              <a:t>Url´s</a:t>
            </a:r>
            <a:r>
              <a:rPr lang="es-MX" sz="4400" b="1" dirty="0"/>
              <a:t> (hipervínculos)</a:t>
            </a:r>
          </a:p>
        </p:txBody>
      </p:sp>
      <p:pic>
        <p:nvPicPr>
          <p:cNvPr id="1026" name="Picture 2" descr="Resultado de imagen para hipervinculos">
            <a:extLst>
              <a:ext uri="{FF2B5EF4-FFF2-40B4-BE49-F238E27FC236}">
                <a16:creationId xmlns:a16="http://schemas.microsoft.com/office/drawing/2014/main" id="{22AECB06-7117-4872-92F9-25E6DB5A8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"/>
          <a:stretch/>
        </p:blipFill>
        <p:spPr bwMode="auto">
          <a:xfrm>
            <a:off x="2463316" y="2514600"/>
            <a:ext cx="7262192" cy="408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145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3D0AAA5-456F-42D4-AA29-86CEFDF6F9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15" r="10326" b="6065"/>
          <a:stretch/>
        </p:blipFill>
        <p:spPr>
          <a:xfrm>
            <a:off x="629478" y="367747"/>
            <a:ext cx="10933043" cy="6122505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BB780A-200F-4AC3-94E9-8DF7CFE6B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5391" y="3041372"/>
            <a:ext cx="7646504" cy="1510748"/>
          </a:xfrm>
        </p:spPr>
        <p:txBody>
          <a:bodyPr>
            <a:normAutofit/>
          </a:bodyPr>
          <a:lstStyle/>
          <a:p>
            <a:r>
              <a:rPr lang="es-MX" sz="24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http://admin.transparencia.tepic.gob.mx/login.php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238262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482AB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482AB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31C830-B091-4A6E-9449-ACEE27FA4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95" y="278296"/>
            <a:ext cx="7281207" cy="1093305"/>
          </a:xfrm>
        </p:spPr>
        <p:txBody>
          <a:bodyPr>
            <a:normAutofit fontScale="90000"/>
          </a:bodyPr>
          <a:lstStyle/>
          <a:p>
            <a:r>
              <a:rPr lang="es-MX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Archivos del 2018 en adelante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F86D50B-E0E0-4F70-A1C6-E35A9EA85C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2" t="31295" r="10761" b="34485"/>
          <a:stretch/>
        </p:blipFill>
        <p:spPr>
          <a:xfrm>
            <a:off x="0" y="1302027"/>
            <a:ext cx="12192000" cy="555597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11779294-87AF-4AC7-87A0-D18E83B9DDEC}"/>
              </a:ext>
            </a:extLst>
          </p:cNvPr>
          <p:cNvSpPr/>
          <p:nvPr/>
        </p:nvSpPr>
        <p:spPr>
          <a:xfrm>
            <a:off x="2292626" y="5022576"/>
            <a:ext cx="1656522" cy="278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DEE16E35-C2EE-46F3-ABAD-3E64185A52B0}"/>
              </a:ext>
            </a:extLst>
          </p:cNvPr>
          <p:cNvSpPr/>
          <p:nvPr/>
        </p:nvSpPr>
        <p:spPr>
          <a:xfrm>
            <a:off x="8454888" y="4492490"/>
            <a:ext cx="1948070" cy="47707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CBDEEBC-AED5-4961-BA9F-161C00EEC517}"/>
              </a:ext>
            </a:extLst>
          </p:cNvPr>
          <p:cNvSpPr txBox="1"/>
          <p:nvPr/>
        </p:nvSpPr>
        <p:spPr>
          <a:xfrm>
            <a:off x="6665846" y="4845978"/>
            <a:ext cx="243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</a:rPr>
              <a:t>Normatividad que seleccionaremos para cargar nuestros archivos</a:t>
            </a:r>
          </a:p>
        </p:txBody>
      </p:sp>
    </p:spTree>
    <p:extLst>
      <p:ext uri="{BB962C8B-B14F-4D97-AF65-F5344CB8AC3E}">
        <p14:creationId xmlns:p14="http://schemas.microsoft.com/office/powerpoint/2010/main" val="2148262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C4DB2A-AE22-47FD-961E-76B792C67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696621-8420-4D88-8959-02A202468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178" y="4951343"/>
            <a:ext cx="9905998" cy="1906657"/>
          </a:xfrm>
        </p:spPr>
        <p:txBody>
          <a:bodyPr>
            <a:normAutofit/>
          </a:bodyPr>
          <a:lstStyle/>
          <a:p>
            <a:r>
              <a:rPr lang="es-MX" sz="2400" b="1" dirty="0"/>
              <a:t>Aparecerán los numerales dependiendo cuales sean los que tengas asignados en la plataforma nacional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1E5AC91-CDE3-41A4-8415-253335ECC1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23" b="5486"/>
          <a:stretch/>
        </p:blipFill>
        <p:spPr>
          <a:xfrm>
            <a:off x="0" y="1"/>
            <a:ext cx="12192000" cy="524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17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C4DB2A-AE22-47FD-961E-76B792C67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696621-8420-4D88-8959-02A202468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6822" y="5249517"/>
            <a:ext cx="8678448" cy="1608483"/>
          </a:xfrm>
        </p:spPr>
        <p:txBody>
          <a:bodyPr>
            <a:normAutofit/>
          </a:bodyPr>
          <a:lstStyle/>
          <a:p>
            <a:r>
              <a:rPr lang="es-MX" sz="2400" b="1" dirty="0"/>
              <a:t>Cambiar la clave una vez ingresen.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1E5AC91-CDE3-41A4-8415-253335ECC1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23" b="5486"/>
          <a:stretch/>
        </p:blipFill>
        <p:spPr>
          <a:xfrm>
            <a:off x="0" y="1"/>
            <a:ext cx="12192000" cy="5247860"/>
          </a:xfrm>
          <a:prstGeom prst="rect">
            <a:avLst/>
          </a:prstGeom>
        </p:spPr>
      </p:pic>
      <p:sp>
        <p:nvSpPr>
          <p:cNvPr id="5" name="Globo: flecha derecha 4">
            <a:extLst>
              <a:ext uri="{FF2B5EF4-FFF2-40B4-BE49-F238E27FC236}">
                <a16:creationId xmlns:a16="http://schemas.microsoft.com/office/drawing/2014/main" id="{64D0522E-870B-445A-A266-2BF22C756434}"/>
              </a:ext>
            </a:extLst>
          </p:cNvPr>
          <p:cNvSpPr/>
          <p:nvPr/>
        </p:nvSpPr>
        <p:spPr>
          <a:xfrm rot="14864896">
            <a:off x="8998095" y="322195"/>
            <a:ext cx="1891536" cy="2335029"/>
          </a:xfrm>
          <a:prstGeom prst="rightArrowCallou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565E817-0A01-4BEF-9FD7-3834C4DD7AFA}"/>
              </a:ext>
            </a:extLst>
          </p:cNvPr>
          <p:cNvSpPr txBox="1"/>
          <p:nvPr/>
        </p:nvSpPr>
        <p:spPr>
          <a:xfrm rot="20305908">
            <a:off x="8972788" y="1118652"/>
            <a:ext cx="2442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</a:rPr>
              <a:t>En este menú esta la opción para cambiar la clave del usuario</a:t>
            </a:r>
          </a:p>
        </p:txBody>
      </p:sp>
    </p:spTree>
    <p:extLst>
      <p:ext uri="{BB962C8B-B14F-4D97-AF65-F5344CB8AC3E}">
        <p14:creationId xmlns:p14="http://schemas.microsoft.com/office/powerpoint/2010/main" val="252395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C4DB2A-AE22-47FD-961E-76B792C67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696621-8420-4D88-8959-02A202468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178" y="5247861"/>
            <a:ext cx="9905998" cy="1610139"/>
          </a:xfrm>
        </p:spPr>
        <p:txBody>
          <a:bodyPr>
            <a:normAutofit/>
          </a:bodyPr>
          <a:lstStyle/>
          <a:p>
            <a:r>
              <a:rPr lang="es-MX" sz="2400" b="1" dirty="0"/>
              <a:t>Seleccionaran si es del artículo 33 o 39, dependerá de cual vayan a trabajar en ese momento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1E5AC91-CDE3-41A4-8415-253335ECC1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23" b="5486"/>
          <a:stretch/>
        </p:blipFill>
        <p:spPr>
          <a:xfrm>
            <a:off x="0" y="1"/>
            <a:ext cx="12192000" cy="524786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294A2051-4C96-4076-8B12-696364A72500}"/>
              </a:ext>
            </a:extLst>
          </p:cNvPr>
          <p:cNvSpPr/>
          <p:nvPr/>
        </p:nvSpPr>
        <p:spPr>
          <a:xfrm>
            <a:off x="2220687" y="1377538"/>
            <a:ext cx="914400" cy="49876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0727028-F0EB-4050-BBFC-22B418A76C90}"/>
              </a:ext>
            </a:extLst>
          </p:cNvPr>
          <p:cNvSpPr/>
          <p:nvPr/>
        </p:nvSpPr>
        <p:spPr>
          <a:xfrm>
            <a:off x="3135087" y="1377538"/>
            <a:ext cx="914400" cy="49876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E225664-DD99-4C4F-A287-F3CE1EEC55D7}"/>
              </a:ext>
            </a:extLst>
          </p:cNvPr>
          <p:cNvSpPr txBox="1"/>
          <p:nvPr/>
        </p:nvSpPr>
        <p:spPr>
          <a:xfrm>
            <a:off x="225287" y="638770"/>
            <a:ext cx="4328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</a:rPr>
              <a:t>Seleccionaremos el articulo dependiendo cual sea el que ocupamos</a:t>
            </a:r>
          </a:p>
        </p:txBody>
      </p:sp>
    </p:spTree>
    <p:extLst>
      <p:ext uri="{BB962C8B-B14F-4D97-AF65-F5344CB8AC3E}">
        <p14:creationId xmlns:p14="http://schemas.microsoft.com/office/powerpoint/2010/main" val="100256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7A7783-5B43-486F-B8C4-4EE5C28FD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9749252-7EA2-44B1-B2F7-2FB619FC9A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91" r="55584" b="39870"/>
          <a:stretch/>
        </p:blipFill>
        <p:spPr>
          <a:xfrm>
            <a:off x="400194" y="1297377"/>
            <a:ext cx="11388436" cy="5185613"/>
          </a:xfrm>
          <a:prstGeom prst="rect">
            <a:avLst/>
          </a:prstGeom>
        </p:spPr>
      </p:pic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5CDE0795-BAB0-4A3E-BD12-8E4E1376E105}"/>
              </a:ext>
            </a:extLst>
          </p:cNvPr>
          <p:cNvSpPr txBox="1">
            <a:spLocks/>
          </p:cNvSpPr>
          <p:nvPr/>
        </p:nvSpPr>
        <p:spPr>
          <a:xfrm>
            <a:off x="1141413" y="-273799"/>
            <a:ext cx="9905998" cy="1906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20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8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6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 b="1" dirty="0"/>
              <a:t>Una vez seleccionado el numeral se tiene que seleccionar la normatividad (en algunos cosas será la 2015-2017)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96871855-A2AB-409F-B31F-99BBFCBA77E4}"/>
              </a:ext>
            </a:extLst>
          </p:cNvPr>
          <p:cNvSpPr/>
          <p:nvPr/>
        </p:nvSpPr>
        <p:spPr>
          <a:xfrm>
            <a:off x="1971304" y="4108862"/>
            <a:ext cx="3063834" cy="48688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4036769-9029-458A-A00D-2EF74E1F10EA}"/>
              </a:ext>
            </a:extLst>
          </p:cNvPr>
          <p:cNvSpPr txBox="1"/>
          <p:nvPr/>
        </p:nvSpPr>
        <p:spPr>
          <a:xfrm>
            <a:off x="7697931" y="3204034"/>
            <a:ext cx="30638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vez seleccionado el numeral con el que trabajaremos es necesario dar clic sobre le palabra “Formato”</a:t>
            </a:r>
          </a:p>
        </p:txBody>
      </p:sp>
    </p:spTree>
    <p:extLst>
      <p:ext uri="{BB962C8B-B14F-4D97-AF65-F5344CB8AC3E}">
        <p14:creationId xmlns:p14="http://schemas.microsoft.com/office/powerpoint/2010/main" val="251404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2A5916-C5CF-4D6B-9314-367D55478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D831D0-66A7-4799-9F02-3B1011E14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72D46E-9AFD-4125-9BE4-D94FF5BB58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2" t="-64" r="50000" b="30619"/>
          <a:stretch/>
        </p:blipFill>
        <p:spPr>
          <a:xfrm>
            <a:off x="27108" y="-23752"/>
            <a:ext cx="12164891" cy="6881752"/>
          </a:xfrm>
          <a:prstGeom prst="rect">
            <a:avLst/>
          </a:prstGeom>
        </p:spPr>
      </p:pic>
      <p:sp>
        <p:nvSpPr>
          <p:cNvPr id="7" name="Llaves 6">
            <a:extLst>
              <a:ext uri="{FF2B5EF4-FFF2-40B4-BE49-F238E27FC236}">
                <a16:creationId xmlns:a16="http://schemas.microsoft.com/office/drawing/2014/main" id="{C4760019-9830-4541-B93C-502485AB2EE8}"/>
              </a:ext>
            </a:extLst>
          </p:cNvPr>
          <p:cNvSpPr/>
          <p:nvPr/>
        </p:nvSpPr>
        <p:spPr>
          <a:xfrm>
            <a:off x="1337781" y="2826327"/>
            <a:ext cx="4975761" cy="1270660"/>
          </a:xfrm>
          <a:prstGeom prst="bracePair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6759FB3-D965-450A-891E-FC63877E6B5E}"/>
              </a:ext>
            </a:extLst>
          </p:cNvPr>
          <p:cNvSpPr txBox="1"/>
          <p:nvPr/>
        </p:nvSpPr>
        <p:spPr>
          <a:xfrm>
            <a:off x="6594766" y="2861492"/>
            <a:ext cx="1745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</a:rPr>
              <a:t>Datos para revisar que estamos en el lugar seguro</a:t>
            </a:r>
          </a:p>
        </p:txBody>
      </p:sp>
    </p:spTree>
    <p:extLst>
      <p:ext uri="{BB962C8B-B14F-4D97-AF65-F5344CB8AC3E}">
        <p14:creationId xmlns:p14="http://schemas.microsoft.com/office/powerpoint/2010/main" val="318831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2A5916-C5CF-4D6B-9314-367D55478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D831D0-66A7-4799-9F02-3B1011E14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72D46E-9AFD-4125-9BE4-D94FF5BB58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2" t="-64" r="50000" b="30619"/>
          <a:stretch/>
        </p:blipFill>
        <p:spPr>
          <a:xfrm>
            <a:off x="27108" y="-23752"/>
            <a:ext cx="12164891" cy="6881752"/>
          </a:xfrm>
          <a:prstGeom prst="rect">
            <a:avLst/>
          </a:prstGeom>
        </p:spPr>
      </p:pic>
      <p:sp>
        <p:nvSpPr>
          <p:cNvPr id="5" name="Flecha: hacia la izquierda 4">
            <a:extLst>
              <a:ext uri="{FF2B5EF4-FFF2-40B4-BE49-F238E27FC236}">
                <a16:creationId xmlns:a16="http://schemas.microsoft.com/office/drawing/2014/main" id="{C4D428BE-71AC-4ED3-A3BC-1B4FBB954E65}"/>
              </a:ext>
            </a:extLst>
          </p:cNvPr>
          <p:cNvSpPr/>
          <p:nvPr/>
        </p:nvSpPr>
        <p:spPr>
          <a:xfrm>
            <a:off x="1757548" y="3930732"/>
            <a:ext cx="463137" cy="154380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654384E-98C0-4E0D-A6A8-3903FBCCC7BF}"/>
              </a:ext>
            </a:extLst>
          </p:cNvPr>
          <p:cNvSpPr txBox="1"/>
          <p:nvPr/>
        </p:nvSpPr>
        <p:spPr>
          <a:xfrm>
            <a:off x="2220685" y="3797422"/>
            <a:ext cx="4418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</a:rPr>
              <a:t>Hacemos clic en el dibujito de la hoja</a:t>
            </a:r>
          </a:p>
        </p:txBody>
      </p:sp>
    </p:spTree>
    <p:extLst>
      <p:ext uri="{BB962C8B-B14F-4D97-AF65-F5344CB8AC3E}">
        <p14:creationId xmlns:p14="http://schemas.microsoft.com/office/powerpoint/2010/main" val="685366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AE4CD-02C4-4E89-A627-D5A044076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196210-3924-4C5A-A581-3FDA6F633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4186F65-6631-45A9-9E0C-2E3C14BD65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1" t="-282" r="52176" b="33786"/>
          <a:stretch/>
        </p:blipFill>
        <p:spPr>
          <a:xfrm>
            <a:off x="-47502" y="0"/>
            <a:ext cx="12192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DD2F79B-4489-4E85-99CC-0F3BED891DF7}"/>
              </a:ext>
            </a:extLst>
          </p:cNvPr>
          <p:cNvSpPr txBox="1"/>
          <p:nvPr/>
        </p:nvSpPr>
        <p:spPr>
          <a:xfrm>
            <a:off x="8666504" y="3857471"/>
            <a:ext cx="1876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</a:rPr>
              <a:t>Insertar cada uno de los datos que se solicitan</a:t>
            </a:r>
          </a:p>
        </p:txBody>
      </p:sp>
      <p:sp>
        <p:nvSpPr>
          <p:cNvPr id="7" name="Cerrar llave 6">
            <a:extLst>
              <a:ext uri="{FF2B5EF4-FFF2-40B4-BE49-F238E27FC236}">
                <a16:creationId xmlns:a16="http://schemas.microsoft.com/office/drawing/2014/main" id="{BFA1F4E0-DCCC-43F0-A984-7703E7BE54E1}"/>
              </a:ext>
            </a:extLst>
          </p:cNvPr>
          <p:cNvSpPr/>
          <p:nvPr/>
        </p:nvSpPr>
        <p:spPr>
          <a:xfrm>
            <a:off x="7450477" y="3177080"/>
            <a:ext cx="965262" cy="2561112"/>
          </a:xfrm>
          <a:prstGeom prst="rightBrac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616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8637054-FBE7-4D1E-9602-6C52FF0960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86"/>
          <a:stretch/>
        </p:blipFill>
        <p:spPr>
          <a:xfrm>
            <a:off x="0" y="1674"/>
            <a:ext cx="12192000" cy="685632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DD2F79B-4489-4E85-99CC-0F3BED891DF7}"/>
              </a:ext>
            </a:extLst>
          </p:cNvPr>
          <p:cNvSpPr txBox="1"/>
          <p:nvPr/>
        </p:nvSpPr>
        <p:spPr>
          <a:xfrm>
            <a:off x="7579825" y="3618932"/>
            <a:ext cx="1876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</a:rPr>
              <a:t>Insertar cada uno de los datos que se solicitan</a:t>
            </a:r>
          </a:p>
        </p:txBody>
      </p:sp>
      <p:sp>
        <p:nvSpPr>
          <p:cNvPr id="7" name="Cerrar llave 6">
            <a:extLst>
              <a:ext uri="{FF2B5EF4-FFF2-40B4-BE49-F238E27FC236}">
                <a16:creationId xmlns:a16="http://schemas.microsoft.com/office/drawing/2014/main" id="{BFA1F4E0-DCCC-43F0-A984-7703E7BE54E1}"/>
              </a:ext>
            </a:extLst>
          </p:cNvPr>
          <p:cNvSpPr/>
          <p:nvPr/>
        </p:nvSpPr>
        <p:spPr>
          <a:xfrm>
            <a:off x="6350547" y="2938541"/>
            <a:ext cx="965262" cy="2561112"/>
          </a:xfrm>
          <a:prstGeom prst="rightBrac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7345215-302F-46EA-BC69-EF9D29557AE8}"/>
              </a:ext>
            </a:extLst>
          </p:cNvPr>
          <p:cNvSpPr txBox="1"/>
          <p:nvPr/>
        </p:nvSpPr>
        <p:spPr>
          <a:xfrm flipH="1">
            <a:off x="487156" y="1668255"/>
            <a:ext cx="36607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el titulo puede llevar acento, comas, etc; en el caso del archivo que seleccionemos, el nombre no puede llevar acentos, comas etc.</a:t>
            </a:r>
          </a:p>
        </p:txBody>
      </p:sp>
    </p:spTree>
    <p:extLst>
      <p:ext uri="{BB962C8B-B14F-4D97-AF65-F5344CB8AC3E}">
        <p14:creationId xmlns:p14="http://schemas.microsoft.com/office/powerpoint/2010/main" val="46030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5632D4-F781-42FE-9A51-340FAFA76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7F874A-B30B-41D3-A330-619F542D7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1345461-5074-46AA-BCFF-0476F7B634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5" t="3165" r="50000" b="3062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6B6435A-492E-4592-9F6F-7BE88925F628}"/>
              </a:ext>
            </a:extLst>
          </p:cNvPr>
          <p:cNvSpPr/>
          <p:nvPr/>
        </p:nvSpPr>
        <p:spPr>
          <a:xfrm>
            <a:off x="1436914" y="4833257"/>
            <a:ext cx="9239003" cy="2731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25B65B6-E2BA-4547-9F36-2D46814600FF}"/>
              </a:ext>
            </a:extLst>
          </p:cNvPr>
          <p:cNvSpPr txBox="1"/>
          <p:nvPr/>
        </p:nvSpPr>
        <p:spPr>
          <a:xfrm>
            <a:off x="4996069" y="2759763"/>
            <a:ext cx="48237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 pantalla será la que nos muestra una vez que hacemos los registros. Así mismo los registros se irán ordenando hacia bajo por la fecha</a:t>
            </a:r>
          </a:p>
        </p:txBody>
      </p:sp>
    </p:spTree>
    <p:extLst>
      <p:ext uri="{BB962C8B-B14F-4D97-AF65-F5344CB8AC3E}">
        <p14:creationId xmlns:p14="http://schemas.microsoft.com/office/powerpoint/2010/main" val="2066303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5632D4-F781-42FE-9A51-340FAFA76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7F874A-B30B-41D3-A330-619F542D7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1345461-5074-46AA-BCFF-0476F7B634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5" t="3165" r="50000" b="30620"/>
          <a:stretch/>
        </p:blipFill>
        <p:spPr>
          <a:xfrm>
            <a:off x="0" y="-6745"/>
            <a:ext cx="12192000" cy="68580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6B6435A-492E-4592-9F6F-7BE88925F628}"/>
              </a:ext>
            </a:extLst>
          </p:cNvPr>
          <p:cNvSpPr/>
          <p:nvPr/>
        </p:nvSpPr>
        <p:spPr>
          <a:xfrm>
            <a:off x="1436914" y="4833257"/>
            <a:ext cx="9239003" cy="2731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B3F122F-6649-41E4-8C57-5AA1DED7E99A}"/>
              </a:ext>
            </a:extLst>
          </p:cNvPr>
          <p:cNvSpPr/>
          <p:nvPr/>
        </p:nvSpPr>
        <p:spPr>
          <a:xfrm>
            <a:off x="8839200" y="4306957"/>
            <a:ext cx="1915886" cy="5263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Flecha: hacia abajo 6">
            <a:extLst>
              <a:ext uri="{FF2B5EF4-FFF2-40B4-BE49-F238E27FC236}">
                <a16:creationId xmlns:a16="http://schemas.microsoft.com/office/drawing/2014/main" id="{82E2AE95-9B44-4B83-96E4-746379DBFF9F}"/>
              </a:ext>
            </a:extLst>
          </p:cNvPr>
          <p:cNvSpPr/>
          <p:nvPr/>
        </p:nvSpPr>
        <p:spPr>
          <a:xfrm>
            <a:off x="9793357" y="3917224"/>
            <a:ext cx="212035" cy="5263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66C1511-8057-4CE3-9C84-16CB82B0C4CB}"/>
              </a:ext>
            </a:extLst>
          </p:cNvPr>
          <p:cNvSpPr txBox="1"/>
          <p:nvPr/>
        </p:nvSpPr>
        <p:spPr>
          <a:xfrm rot="16200000">
            <a:off x="9463945" y="3406690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</a:rPr>
              <a:t>Editar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ECFFF15-202E-4B64-9000-9331A979BC93}"/>
              </a:ext>
            </a:extLst>
          </p:cNvPr>
          <p:cNvSpPr txBox="1"/>
          <p:nvPr/>
        </p:nvSpPr>
        <p:spPr>
          <a:xfrm rot="16200000">
            <a:off x="10811721" y="3573024"/>
            <a:ext cx="1318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</a:rPr>
              <a:t> Link largo</a:t>
            </a:r>
          </a:p>
        </p:txBody>
      </p:sp>
      <p:cxnSp>
        <p:nvCxnSpPr>
          <p:cNvPr id="14" name="Conector: angular 13">
            <a:extLst>
              <a:ext uri="{FF2B5EF4-FFF2-40B4-BE49-F238E27FC236}">
                <a16:creationId xmlns:a16="http://schemas.microsoft.com/office/drawing/2014/main" id="{30A68A1F-528B-41D6-BEDF-540D8907540E}"/>
              </a:ext>
            </a:extLst>
          </p:cNvPr>
          <p:cNvCxnSpPr>
            <a:cxnSpLocks/>
          </p:cNvCxnSpPr>
          <p:nvPr/>
        </p:nvCxnSpPr>
        <p:spPr>
          <a:xfrm flipV="1">
            <a:off x="10662667" y="3852665"/>
            <a:ext cx="694658" cy="690938"/>
          </a:xfrm>
          <a:prstGeom prst="bentConnector3">
            <a:avLst>
              <a:gd name="adj1" fmla="val 50000"/>
            </a:avLst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lecha: hacia arriba 18">
            <a:extLst>
              <a:ext uri="{FF2B5EF4-FFF2-40B4-BE49-F238E27FC236}">
                <a16:creationId xmlns:a16="http://schemas.microsoft.com/office/drawing/2014/main" id="{D6CECF54-C18C-4D9B-B17D-911C0FA45CDF}"/>
              </a:ext>
            </a:extLst>
          </p:cNvPr>
          <p:cNvSpPr/>
          <p:nvPr/>
        </p:nvSpPr>
        <p:spPr>
          <a:xfrm>
            <a:off x="10151166" y="3739334"/>
            <a:ext cx="161831" cy="690938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3B2EB72-2930-463B-AD2D-A23FCA44D2B5}"/>
              </a:ext>
            </a:extLst>
          </p:cNvPr>
          <p:cNvSpPr txBox="1"/>
          <p:nvPr/>
        </p:nvSpPr>
        <p:spPr>
          <a:xfrm rot="16200000">
            <a:off x="9680744" y="3119391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</a:rPr>
              <a:t>Eliminar</a:t>
            </a:r>
          </a:p>
        </p:txBody>
      </p:sp>
      <p:sp>
        <p:nvSpPr>
          <p:cNvPr id="21" name="Flecha: hacia arriba 20">
            <a:extLst>
              <a:ext uri="{FF2B5EF4-FFF2-40B4-BE49-F238E27FC236}">
                <a16:creationId xmlns:a16="http://schemas.microsoft.com/office/drawing/2014/main" id="{3744AF14-858F-455E-B8AD-5A7BA00FB5E7}"/>
              </a:ext>
            </a:extLst>
          </p:cNvPr>
          <p:cNvSpPr/>
          <p:nvPr/>
        </p:nvSpPr>
        <p:spPr>
          <a:xfrm>
            <a:off x="9263270" y="3903972"/>
            <a:ext cx="132521" cy="513048"/>
          </a:xfrm>
          <a:prstGeom prst="upArrow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1615423-F89E-4047-AAE1-F57729600A34}"/>
              </a:ext>
            </a:extLst>
          </p:cNvPr>
          <p:cNvSpPr txBox="1"/>
          <p:nvPr/>
        </p:nvSpPr>
        <p:spPr>
          <a:xfrm rot="16200000">
            <a:off x="8005851" y="2513856"/>
            <a:ext cx="2614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</a:rPr>
              <a:t> Link corto/descarga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2B37E7E-382D-4797-96BA-D9ED655B5E95}"/>
              </a:ext>
            </a:extLst>
          </p:cNvPr>
          <p:cNvSpPr/>
          <p:nvPr/>
        </p:nvSpPr>
        <p:spPr>
          <a:xfrm>
            <a:off x="8976477" y="4417020"/>
            <a:ext cx="154272" cy="2638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25" name="Conector: angular 24">
            <a:extLst>
              <a:ext uri="{FF2B5EF4-FFF2-40B4-BE49-F238E27FC236}">
                <a16:creationId xmlns:a16="http://schemas.microsoft.com/office/drawing/2014/main" id="{39E2FDA1-60CA-4CFD-ADC4-69A2E2936235}"/>
              </a:ext>
            </a:extLst>
          </p:cNvPr>
          <p:cNvCxnSpPr/>
          <p:nvPr/>
        </p:nvCxnSpPr>
        <p:spPr>
          <a:xfrm rot="10800000" flipV="1">
            <a:off x="8693428" y="4667606"/>
            <a:ext cx="968273" cy="425532"/>
          </a:xfrm>
          <a:prstGeom prst="bentConnector3">
            <a:avLst>
              <a:gd name="adj1" fmla="val 2098"/>
            </a:avLst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F82DCDC-6D7D-4EA3-91EC-9E12C932A520}"/>
              </a:ext>
            </a:extLst>
          </p:cNvPr>
          <p:cNvSpPr txBox="1"/>
          <p:nvPr/>
        </p:nvSpPr>
        <p:spPr>
          <a:xfrm>
            <a:off x="7103166" y="4893029"/>
            <a:ext cx="1683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</a:rPr>
              <a:t>Copiar el URL</a:t>
            </a:r>
          </a:p>
        </p:txBody>
      </p:sp>
    </p:spTree>
    <p:extLst>
      <p:ext uri="{BB962C8B-B14F-4D97-AF65-F5344CB8AC3E}">
        <p14:creationId xmlns:p14="http://schemas.microsoft.com/office/powerpoint/2010/main" val="2311159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2" grpId="0"/>
      <p:bldP spid="19" grpId="0" animBg="1"/>
      <p:bldP spid="20" grpId="0"/>
      <p:bldP spid="21" grpId="0" animBg="1"/>
      <p:bldP spid="22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9DB190-6847-4ADB-B99F-11452B54D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2367" y="0"/>
            <a:ext cx="8532674" cy="1192696"/>
          </a:xfrm>
        </p:spPr>
        <p:txBody>
          <a:bodyPr>
            <a:normAutofit/>
          </a:bodyPr>
          <a:lstStyle/>
          <a:p>
            <a:r>
              <a:rPr lang="es-MX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Descarga de formato en limpio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BF17396-9448-418C-98B0-720A9F31C4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09" t="30135" r="14240" b="29652"/>
          <a:stretch/>
        </p:blipFill>
        <p:spPr>
          <a:xfrm>
            <a:off x="27296" y="1046452"/>
            <a:ext cx="12192000" cy="58524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9C12068C-EFC4-444E-A240-9A2365FA0E9D}"/>
              </a:ext>
            </a:extLst>
          </p:cNvPr>
          <p:cNvSpPr/>
          <p:nvPr/>
        </p:nvSpPr>
        <p:spPr>
          <a:xfrm>
            <a:off x="6217201" y="3388056"/>
            <a:ext cx="1749287" cy="49364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9A7CC5-7B78-4FED-A06F-1B67523DD36D}"/>
              </a:ext>
            </a:extLst>
          </p:cNvPr>
          <p:cNvSpPr txBox="1"/>
          <p:nvPr/>
        </p:nvSpPr>
        <p:spPr>
          <a:xfrm>
            <a:off x="8012400" y="3027522"/>
            <a:ext cx="24526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 opción es para descargar un archivo de Excel en blanco </a:t>
            </a:r>
          </a:p>
          <a:p>
            <a:endParaRPr lang="es-MX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186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5632D4-F781-42FE-9A51-340FAFA76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7F874A-B30B-41D3-A330-619F542D7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1345461-5074-46AA-BCFF-0476F7B634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5" t="3165" r="50000" b="3062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6B6435A-492E-4592-9F6F-7BE88925F628}"/>
              </a:ext>
            </a:extLst>
          </p:cNvPr>
          <p:cNvSpPr/>
          <p:nvPr/>
        </p:nvSpPr>
        <p:spPr>
          <a:xfrm>
            <a:off x="1436914" y="4833257"/>
            <a:ext cx="9239003" cy="2731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7" name="Conector: angular 6">
            <a:extLst>
              <a:ext uri="{FF2B5EF4-FFF2-40B4-BE49-F238E27FC236}">
                <a16:creationId xmlns:a16="http://schemas.microsoft.com/office/drawing/2014/main" id="{0FDA8A9C-90DA-48B3-88EA-216452D685A9}"/>
              </a:ext>
            </a:extLst>
          </p:cNvPr>
          <p:cNvCxnSpPr>
            <a:cxnSpLocks/>
            <a:stCxn id="11" idx="2"/>
            <a:endCxn id="12" idx="1"/>
          </p:cNvCxnSpPr>
          <p:nvPr/>
        </p:nvCxnSpPr>
        <p:spPr>
          <a:xfrm rot="10800000" flipH="1">
            <a:off x="1430973" y="1569991"/>
            <a:ext cx="546265" cy="683841"/>
          </a:xfrm>
          <a:prstGeom prst="bentConnector3">
            <a:avLst>
              <a:gd name="adj1" fmla="val -41848"/>
            </a:avLst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ipse 10">
            <a:extLst>
              <a:ext uri="{FF2B5EF4-FFF2-40B4-BE49-F238E27FC236}">
                <a16:creationId xmlns:a16="http://schemas.microsoft.com/office/drawing/2014/main" id="{0B8E8936-AEB1-4CDD-A7E7-86D69902DF5E}"/>
              </a:ext>
            </a:extLst>
          </p:cNvPr>
          <p:cNvSpPr/>
          <p:nvPr/>
        </p:nvSpPr>
        <p:spPr>
          <a:xfrm>
            <a:off x="1430974" y="2035622"/>
            <a:ext cx="546265" cy="4364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9B260CB-48DB-4240-915C-45EE5CB9693A}"/>
              </a:ext>
            </a:extLst>
          </p:cNvPr>
          <p:cNvSpPr txBox="1"/>
          <p:nvPr/>
        </p:nvSpPr>
        <p:spPr>
          <a:xfrm>
            <a:off x="1977239" y="1108325"/>
            <a:ext cx="2844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</a:rPr>
              <a:t>Dar clic en Inicio para irte a la pantalla principal</a:t>
            </a:r>
          </a:p>
        </p:txBody>
      </p:sp>
    </p:spTree>
    <p:extLst>
      <p:ext uri="{BB962C8B-B14F-4D97-AF65-F5344CB8AC3E}">
        <p14:creationId xmlns:p14="http://schemas.microsoft.com/office/powerpoint/2010/main" val="138972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 pattern="rectangle" dir="ou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B6D6532-2500-4EC3-9444-95761A3C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48" y="740050"/>
            <a:ext cx="5194852" cy="535594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EBDCA06-1F85-4B59-B58F-6FB3B25B5A79}"/>
              </a:ext>
            </a:extLst>
          </p:cNvPr>
          <p:cNvSpPr txBox="1"/>
          <p:nvPr/>
        </p:nvSpPr>
        <p:spPr>
          <a:xfrm>
            <a:off x="6985139" y="1905506"/>
            <a:ext cx="37636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POR SU ATENCION Y ASISTENCIA</a:t>
            </a:r>
          </a:p>
        </p:txBody>
      </p:sp>
    </p:spTree>
    <p:extLst>
      <p:ext uri="{BB962C8B-B14F-4D97-AF65-F5344CB8AC3E}">
        <p14:creationId xmlns:p14="http://schemas.microsoft.com/office/powerpoint/2010/main" val="5556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8022FC-8C41-4501-97DB-FA3C26348A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6489" y="334617"/>
            <a:ext cx="9072276" cy="2511287"/>
          </a:xfrm>
        </p:spPr>
        <p:txBody>
          <a:bodyPr>
            <a:noAutofit/>
          </a:bodyPr>
          <a:lstStyle/>
          <a:p>
            <a:r>
              <a:rPr lang="es-MX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Ejemplos del llenado de Excel para algunos casos en especifico</a:t>
            </a:r>
          </a:p>
        </p:txBody>
      </p:sp>
      <p:pic>
        <p:nvPicPr>
          <p:cNvPr id="1028" name="Picture 4" descr="Imagen relacionada">
            <a:extLst>
              <a:ext uri="{FF2B5EF4-FFF2-40B4-BE49-F238E27FC236}">
                <a16:creationId xmlns:a16="http://schemas.microsoft.com/office/drawing/2014/main" id="{206A3049-4188-4299-B112-58C84B98C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7222" y1="40806" x2="57222" y2="40806"/>
                        <a14:foregroundMark x1="67444" y1="42581" x2="71889" y2="49194"/>
                        <a14:foregroundMark x1="71889" y1="49194" x2="72444" y2="53710"/>
                        <a14:foregroundMark x1="59778" y1="56290" x2="62222" y2="65645"/>
                        <a14:foregroundMark x1="62222" y1="65645" x2="66556" y2="73387"/>
                        <a14:foregroundMark x1="66556" y1="73387" x2="66889" y2="74516"/>
                        <a14:foregroundMark x1="70444" y1="76129" x2="84222" y2="77903"/>
                        <a14:foregroundMark x1="84222" y1="77903" x2="87556" y2="68871"/>
                        <a14:foregroundMark x1="87556" y1="68871" x2="85667" y2="37419"/>
                        <a14:foregroundMark x1="65444" y1="55645" x2="68667" y2="63065"/>
                        <a14:foregroundMark x1="68667" y1="63065" x2="69000" y2="63226"/>
                        <a14:foregroundMark x1="80778" y1="48548" x2="71778" y2="68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70" y="1908313"/>
            <a:ext cx="11039060" cy="522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746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A732AE8-4FF6-471F-A035-AAFB31873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331" y="3753894"/>
            <a:ext cx="2696817" cy="269681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B054837-E3BD-47F0-9B57-940B5BAFE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2" y="145774"/>
            <a:ext cx="11251096" cy="1905000"/>
          </a:xfrm>
        </p:spPr>
        <p:txBody>
          <a:bodyPr>
            <a:normAutofit/>
          </a:bodyPr>
          <a:lstStyle/>
          <a:p>
            <a:r>
              <a:rPr lang="es-MX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dejar campos obligatorios en blanco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D93DCEC-C813-4BED-9F6D-5C1E26CD34DB}"/>
              </a:ext>
            </a:extLst>
          </p:cNvPr>
          <p:cNvSpPr txBox="1"/>
          <p:nvPr/>
        </p:nvSpPr>
        <p:spPr>
          <a:xfrm>
            <a:off x="1073426" y="1874728"/>
            <a:ext cx="1064812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Ejercicio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Fecha de inicio del periodo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Fecha de termino del periodo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Área(s) responsable(s) que genera(n), posee(n), publica(n) y actualizan la información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Fecha de actualización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Fecha de validación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E019249-4C28-4E7F-8B3B-FAF31E54DA7F}"/>
              </a:ext>
            </a:extLst>
          </p:cNvPr>
          <p:cNvSpPr/>
          <p:nvPr/>
        </p:nvSpPr>
        <p:spPr>
          <a:xfrm>
            <a:off x="314738" y="5373493"/>
            <a:ext cx="91241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Si dejan mas campos en blanco hacer una justificación del por que no se lleno ese campo</a:t>
            </a:r>
          </a:p>
        </p:txBody>
      </p:sp>
    </p:spTree>
    <p:extLst>
      <p:ext uri="{BB962C8B-B14F-4D97-AF65-F5344CB8AC3E}">
        <p14:creationId xmlns:p14="http://schemas.microsoft.com/office/powerpoint/2010/main" val="4208876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89DF40-BF5A-4DD1-AFA1-9F072F35C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9983" y="400609"/>
            <a:ext cx="6992033" cy="162089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 Eliminar ni agregar columnas</a:t>
            </a:r>
          </a:p>
        </p:txBody>
      </p:sp>
      <p:pic>
        <p:nvPicPr>
          <p:cNvPr id="5" name="Picture 4" descr="Imagen relacionada">
            <a:extLst>
              <a:ext uri="{FF2B5EF4-FFF2-40B4-BE49-F238E27FC236}">
                <a16:creationId xmlns:a16="http://schemas.microsoft.com/office/drawing/2014/main" id="{142CDC5B-56F6-4002-AF8B-B7DC26A9E7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7222" y1="40806" x2="57222" y2="40806"/>
                        <a14:foregroundMark x1="67444" y1="42581" x2="71889" y2="49194"/>
                        <a14:foregroundMark x1="71889" y1="49194" x2="72444" y2="53710"/>
                        <a14:foregroundMark x1="59778" y1="56290" x2="62222" y2="65645"/>
                        <a14:foregroundMark x1="62222" y1="65645" x2="66556" y2="73387"/>
                        <a14:foregroundMark x1="66556" y1="73387" x2="66889" y2="74516"/>
                        <a14:foregroundMark x1="70444" y1="76129" x2="84222" y2="77903"/>
                        <a14:foregroundMark x1="84222" y1="77903" x2="87556" y2="68871"/>
                        <a14:foregroundMark x1="87556" y1="68871" x2="85667" y2="37419"/>
                        <a14:foregroundMark x1="65444" y1="55645" x2="68667" y2="63065"/>
                        <a14:foregroundMark x1="68667" y1="63065" x2="69000" y2="63226"/>
                        <a14:foregroundMark x1="80778" y1="48548" x2="71778" y2="68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649"/>
          <a:stretch/>
        </p:blipFill>
        <p:spPr bwMode="auto">
          <a:xfrm>
            <a:off x="139808" y="-763339"/>
            <a:ext cx="2254321" cy="3029118"/>
          </a:xfrm>
          <a:prstGeom prst="rect">
            <a:avLst/>
          </a:prstGeom>
          <a:noFill/>
          <a:ln w="38100">
            <a:noFill/>
          </a:ln>
          <a:effectLst>
            <a:innerShdw blurRad="57150" dist="38100" dir="1080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8A1B961-4F49-4746-A79C-8C2A1CDCC13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3838" b="5619"/>
          <a:stretch/>
        </p:blipFill>
        <p:spPr>
          <a:xfrm>
            <a:off x="0" y="2146242"/>
            <a:ext cx="12192000" cy="4711758"/>
          </a:xfrm>
          <a:prstGeom prst="rect">
            <a:avLst/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BBBD31E-C3C4-4C59-AF32-4D556D3377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697" y="378452"/>
            <a:ext cx="1337642" cy="133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15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6342CC-85A5-4C85-9BD9-A9B24FD4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1186" y="520783"/>
            <a:ext cx="8769624" cy="1325563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Modos Incorrectos de llenar  las fechas de los periodos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3F30A82-1EF0-43E8-A56C-2E23146726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175" r="3423" b="5004"/>
          <a:stretch/>
        </p:blipFill>
        <p:spPr>
          <a:xfrm>
            <a:off x="0" y="2324344"/>
            <a:ext cx="12192000" cy="453365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176BDF1-9FEC-430B-812E-0DD760346E98}"/>
              </a:ext>
            </a:extLst>
          </p:cNvPr>
          <p:cNvSpPr txBox="1"/>
          <p:nvPr/>
        </p:nvSpPr>
        <p:spPr>
          <a:xfrm>
            <a:off x="1461556" y="1809452"/>
            <a:ext cx="92688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Es incorrecto poner solo el mes en los campos del periodo que se informa </a:t>
            </a:r>
          </a:p>
        </p:txBody>
      </p:sp>
      <p:pic>
        <p:nvPicPr>
          <p:cNvPr id="7" name="Picture 4" descr="Imagen relacionada">
            <a:extLst>
              <a:ext uri="{FF2B5EF4-FFF2-40B4-BE49-F238E27FC236}">
                <a16:creationId xmlns:a16="http://schemas.microsoft.com/office/drawing/2014/main" id="{15BC5519-BEFA-4328-9072-978F786F34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7222" y1="40806" x2="57222" y2="40806"/>
                        <a14:foregroundMark x1="67444" y1="42581" x2="71889" y2="49194"/>
                        <a14:foregroundMark x1="71889" y1="49194" x2="72444" y2="53710"/>
                        <a14:foregroundMark x1="59778" y1="56290" x2="62222" y2="65645"/>
                        <a14:foregroundMark x1="62222" y1="65645" x2="66556" y2="73387"/>
                        <a14:foregroundMark x1="66556" y1="73387" x2="66889" y2="74516"/>
                        <a14:foregroundMark x1="70444" y1="76129" x2="84222" y2="77903"/>
                        <a14:foregroundMark x1="84222" y1="77903" x2="87556" y2="68871"/>
                        <a14:foregroundMark x1="87556" y1="68871" x2="85667" y2="37419"/>
                        <a14:foregroundMark x1="65444" y1="55645" x2="68667" y2="63065"/>
                        <a14:foregroundMark x1="68667" y1="63065" x2="69000" y2="63226"/>
                        <a14:foregroundMark x1="80778" y1="48548" x2="71778" y2="68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649"/>
          <a:stretch/>
        </p:blipFill>
        <p:spPr bwMode="auto">
          <a:xfrm>
            <a:off x="154624" y="-306076"/>
            <a:ext cx="1753689" cy="220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4DAA72A-9B9B-446E-AEE3-EF519BEF7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182" y="357028"/>
            <a:ext cx="1337642" cy="133764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BD6373F-AC2E-419A-9C28-A4E07A5CF0BC}"/>
              </a:ext>
            </a:extLst>
          </p:cNvPr>
          <p:cNvSpPr txBox="1"/>
          <p:nvPr/>
        </p:nvSpPr>
        <p:spPr>
          <a:xfrm>
            <a:off x="1200427" y="3814418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</a:rPr>
              <a:t>01-01-2019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CDE3182-F327-41D5-9DD5-BA50BC02CA55}"/>
              </a:ext>
            </a:extLst>
          </p:cNvPr>
          <p:cNvSpPr txBox="1"/>
          <p:nvPr/>
        </p:nvSpPr>
        <p:spPr>
          <a:xfrm>
            <a:off x="6225209" y="3803712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</a:rPr>
              <a:t>31-03-2019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F227047-E132-486D-95F8-30A15DA2CB65}"/>
              </a:ext>
            </a:extLst>
          </p:cNvPr>
          <p:cNvSpPr txBox="1"/>
          <p:nvPr/>
        </p:nvSpPr>
        <p:spPr>
          <a:xfrm>
            <a:off x="589152" y="3814418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1774384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2AC0C82-C01B-46B1-8DF7-1C490FBE9E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305" r="4591" b="6235"/>
          <a:stretch/>
        </p:blipFill>
        <p:spPr>
          <a:xfrm>
            <a:off x="0" y="2464420"/>
            <a:ext cx="12192000" cy="439357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6F9E13A-ADE0-4834-8839-E6AB366ED6ED}"/>
              </a:ext>
            </a:extLst>
          </p:cNvPr>
          <p:cNvSpPr txBox="1"/>
          <p:nvPr/>
        </p:nvSpPr>
        <p:spPr>
          <a:xfrm>
            <a:off x="2026029" y="1651365"/>
            <a:ext cx="8128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Por otra parte también es incorrecto poner el periodo de lo que se solicite.  Ejemplo vigencias de un tramite o servicio</a:t>
            </a:r>
          </a:p>
        </p:txBody>
      </p:sp>
      <p:pic>
        <p:nvPicPr>
          <p:cNvPr id="6" name="Picture 4" descr="Imagen relacionada">
            <a:extLst>
              <a:ext uri="{FF2B5EF4-FFF2-40B4-BE49-F238E27FC236}">
                <a16:creationId xmlns:a16="http://schemas.microsoft.com/office/drawing/2014/main" id="{2F373099-5906-4252-9E7B-07419649E9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7222" y1="40806" x2="57222" y2="40806"/>
                        <a14:foregroundMark x1="67444" y1="42581" x2="71889" y2="49194"/>
                        <a14:foregroundMark x1="71889" y1="49194" x2="72444" y2="53710"/>
                        <a14:foregroundMark x1="59778" y1="56290" x2="62222" y2="65645"/>
                        <a14:foregroundMark x1="62222" y1="65645" x2="66556" y2="73387"/>
                        <a14:foregroundMark x1="66556" y1="73387" x2="66889" y2="74516"/>
                        <a14:foregroundMark x1="70444" y1="76129" x2="84222" y2="77903"/>
                        <a14:foregroundMark x1="84222" y1="77903" x2="87556" y2="68871"/>
                        <a14:foregroundMark x1="87556" y1="68871" x2="85667" y2="37419"/>
                        <a14:foregroundMark x1="65444" y1="55645" x2="68667" y2="63065"/>
                        <a14:foregroundMark x1="68667" y1="63065" x2="69000" y2="63226"/>
                        <a14:foregroundMark x1="80778" y1="48548" x2="71778" y2="68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649"/>
          <a:stretch/>
        </p:blipFill>
        <p:spPr bwMode="auto">
          <a:xfrm>
            <a:off x="79513" y="-51487"/>
            <a:ext cx="1946516" cy="204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8E118A76-DB56-454C-8E58-A8BE2044BB3F}"/>
              </a:ext>
            </a:extLst>
          </p:cNvPr>
          <p:cNvSpPr txBox="1">
            <a:spLocks/>
          </p:cNvSpPr>
          <p:nvPr/>
        </p:nvSpPr>
        <p:spPr>
          <a:xfrm>
            <a:off x="1940049" y="424206"/>
            <a:ext cx="85310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MX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Modos Incorrectos de llenar  las fechas de los periodos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8FA33A-2053-4215-8921-8CFBE037AB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154" y="336209"/>
            <a:ext cx="1337642" cy="133764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72976EE-D056-40C5-B40C-008789628F69}"/>
              </a:ext>
            </a:extLst>
          </p:cNvPr>
          <p:cNvSpPr txBox="1"/>
          <p:nvPr/>
        </p:nvSpPr>
        <p:spPr>
          <a:xfrm>
            <a:off x="3791720" y="4210878"/>
            <a:ext cx="4597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Aun que sea un modo correcto estructuralmente hablando, es incorrecto por que es una fecha que no esta dentro de los periodos que deben de ir</a:t>
            </a:r>
          </a:p>
        </p:txBody>
      </p:sp>
    </p:spTree>
    <p:extLst>
      <p:ext uri="{BB962C8B-B14F-4D97-AF65-F5344CB8AC3E}">
        <p14:creationId xmlns:p14="http://schemas.microsoft.com/office/powerpoint/2010/main" val="3905634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lla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Malla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all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0F262FD6-3409-4039-A531-64BD4D2F99E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10309</TotalTime>
  <Words>751</Words>
  <Application>Microsoft Office PowerPoint</Application>
  <PresentationFormat>Panorámica</PresentationFormat>
  <Paragraphs>79</Paragraphs>
  <Slides>41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6" baseType="lpstr">
      <vt:lpstr>Arial</vt:lpstr>
      <vt:lpstr>Century Gothic</vt:lpstr>
      <vt:lpstr>Times New Roman</vt:lpstr>
      <vt:lpstr>Wingdings</vt:lpstr>
      <vt:lpstr>Malla</vt:lpstr>
      <vt:lpstr>Capacitación 2020</vt:lpstr>
      <vt:lpstr>Archivos para el 2017 hacia atrás</vt:lpstr>
      <vt:lpstr>Archivos del 2018 en adelante</vt:lpstr>
      <vt:lpstr>Descarga de formato en limpio </vt:lpstr>
      <vt:lpstr>Ejemplos del llenado de Excel para algunos casos en especifico</vt:lpstr>
      <vt:lpstr>No dejar campos obligatorios en blanco </vt:lpstr>
      <vt:lpstr>NO Eliminar ni agregar columnas</vt:lpstr>
      <vt:lpstr>Modos Incorrectos de llenar  las fechas de los periodos</vt:lpstr>
      <vt:lpstr>Presentación de PowerPoint</vt:lpstr>
      <vt:lpstr>Presentación de PowerPoint</vt:lpstr>
      <vt:lpstr>Presentación de PowerPoint</vt:lpstr>
      <vt:lpstr>Presentación de PowerPoint</vt:lpstr>
      <vt:lpstr>Manera correcta de llenar el campo de:  “Área(s) responsable(s) que genera(n), posee(n), publica(n) y actualizan la información”</vt:lpstr>
      <vt:lpstr>Manera correcta de llenar el campo de:  “Fecha de actualizacion y validacion”</vt:lpstr>
      <vt:lpstr>Campo fecha de actualización y validación</vt:lpstr>
      <vt:lpstr>Forma correcta de poner las fechas del periodo con la validación y actualización</vt:lpstr>
      <vt:lpstr>Identificación de Errores al cargar formatos</vt:lpstr>
      <vt:lpstr>Presentación de PowerPoint</vt:lpstr>
      <vt:lpstr>Identificación de algunos errores</vt:lpstr>
      <vt:lpstr>Identificación de algunos errores</vt:lpstr>
      <vt:lpstr>Identificación de algunos errores</vt:lpstr>
      <vt:lpstr>Identificación de algunos errores</vt:lpstr>
      <vt:lpstr>Presentación de PowerPoint</vt:lpstr>
      <vt:lpstr>Campo tabla  relacionar 1 a 1</vt:lpstr>
      <vt:lpstr>Presentación de PowerPoint</vt:lpstr>
      <vt:lpstr>Campo tabla  relacionar 1 a Varios</vt:lpstr>
      <vt:lpstr>Revisar la conservación de la informacion</vt:lpstr>
      <vt:lpstr>Creación de Url´s (hipervínculos)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Ejemplos del llenado de Excel para algunos casos en especifico</dc:title>
  <dc:creator>Omar Cruz</dc:creator>
  <cp:lastModifiedBy>Omar Cruz</cp:lastModifiedBy>
  <cp:revision>54</cp:revision>
  <dcterms:created xsi:type="dcterms:W3CDTF">2019-02-07T17:48:44Z</dcterms:created>
  <dcterms:modified xsi:type="dcterms:W3CDTF">2020-02-28T21:39:02Z</dcterms:modified>
</cp:coreProperties>
</file>